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6" r:id="rId1"/>
  </p:sldMasterIdLst>
  <p:notesMasterIdLst>
    <p:notesMasterId r:id="rId19"/>
  </p:notesMasterIdLst>
  <p:handoutMasterIdLst>
    <p:handoutMasterId r:id="rId20"/>
  </p:handoutMasterIdLst>
  <p:sldIdLst>
    <p:sldId id="256" r:id="rId2"/>
    <p:sldId id="402" r:id="rId3"/>
    <p:sldId id="403" r:id="rId4"/>
    <p:sldId id="422" r:id="rId5"/>
    <p:sldId id="409" r:id="rId6"/>
    <p:sldId id="408" r:id="rId7"/>
    <p:sldId id="410" r:id="rId8"/>
    <p:sldId id="411" r:id="rId9"/>
    <p:sldId id="412" r:id="rId10"/>
    <p:sldId id="413" r:id="rId11"/>
    <p:sldId id="414" r:id="rId12"/>
    <p:sldId id="415" r:id="rId13"/>
    <p:sldId id="416" r:id="rId14"/>
    <p:sldId id="420" r:id="rId15"/>
    <p:sldId id="417" r:id="rId16"/>
    <p:sldId id="419" r:id="rId17"/>
    <p:sldId id="418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0000"/>
    <a:srgbClr val="C6D0CD"/>
    <a:srgbClr val="BBAAEC"/>
    <a:srgbClr val="F6860A"/>
    <a:srgbClr val="F3857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1" autoAdjust="0"/>
    <p:restoredTop sz="64966" autoAdjust="0"/>
  </p:normalViewPr>
  <p:slideViewPr>
    <p:cSldViewPr>
      <p:cViewPr varScale="1">
        <p:scale>
          <a:sx n="80" d="100"/>
          <a:sy n="80" d="100"/>
        </p:scale>
        <p:origin x="2896" y="1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0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Revenues = $30,620,994 </a:t>
            </a:r>
          </a:p>
        </c:rich>
      </c:tx>
      <c:layout>
        <c:manualLayout>
          <c:xMode val="edge"/>
          <c:yMode val="edge"/>
          <c:x val="0.31368438320209974"/>
          <c:y val="1.37268359643102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682499756974824"/>
          <c:y val="0.19210782591777947"/>
          <c:w val="0.39715247399630604"/>
          <c:h val="0.706533433492398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Revenues</c:v>
                </c:pt>
              </c:strCache>
            </c:strRef>
          </c:tx>
          <c:explosion val="34"/>
          <c:dPt>
            <c:idx val="0"/>
            <c:bubble3D val="0"/>
            <c:explosion val="12"/>
            <c:spPr>
              <a:gradFill rotWithShape="1">
                <a:gsLst>
                  <a:gs pos="0">
                    <a:schemeClr val="accent2">
                      <a:shade val="58000"/>
                      <a:shade val="47500"/>
                      <a:satMod val="137000"/>
                    </a:schemeClr>
                  </a:gs>
                  <a:gs pos="55000">
                    <a:schemeClr val="accent2">
                      <a:shade val="58000"/>
                      <a:shade val="69000"/>
                      <a:satMod val="137000"/>
                    </a:schemeClr>
                  </a:gs>
                  <a:gs pos="100000">
                    <a:schemeClr val="accent2">
                      <a:shade val="58000"/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1800000"/>
                </a:lightRig>
              </a:scene3d>
              <a:sp3d prstMaterial="matte">
                <a:bevelT h="20000"/>
              </a:sp3d>
            </c:spPr>
            <c:extLst>
              <c:ext xmlns:c16="http://schemas.microsoft.com/office/drawing/2014/chart" uri="{C3380CC4-5D6E-409C-BE32-E72D297353CC}">
                <c16:uniqueId val="{00000004-D3D0-4F9C-B97E-E092717296AA}"/>
              </c:ext>
            </c:extLst>
          </c:dPt>
          <c:dPt>
            <c:idx val="1"/>
            <c:bubble3D val="0"/>
            <c:explosion val="10"/>
            <c:spPr>
              <a:gradFill rotWithShape="1">
                <a:gsLst>
                  <a:gs pos="0">
                    <a:schemeClr val="accent2">
                      <a:shade val="86000"/>
                      <a:shade val="47500"/>
                      <a:satMod val="137000"/>
                    </a:schemeClr>
                  </a:gs>
                  <a:gs pos="55000">
                    <a:schemeClr val="accent2">
                      <a:shade val="86000"/>
                      <a:shade val="69000"/>
                      <a:satMod val="137000"/>
                    </a:schemeClr>
                  </a:gs>
                  <a:gs pos="100000">
                    <a:schemeClr val="accent2">
                      <a:shade val="86000"/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1800000"/>
                </a:lightRig>
              </a:scene3d>
              <a:sp3d prstMaterial="matte">
                <a:bevelT h="20000"/>
              </a:sp3d>
            </c:spPr>
            <c:extLst>
              <c:ext xmlns:c16="http://schemas.microsoft.com/office/drawing/2014/chart" uri="{C3380CC4-5D6E-409C-BE32-E72D297353CC}">
                <c16:uniqueId val="{00000003-D3D0-4F9C-B97E-E092717296A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tint val="86000"/>
                      <a:shade val="47500"/>
                      <a:satMod val="137000"/>
                    </a:schemeClr>
                  </a:gs>
                  <a:gs pos="55000">
                    <a:schemeClr val="accent2">
                      <a:tint val="86000"/>
                      <a:shade val="69000"/>
                      <a:satMod val="137000"/>
                    </a:schemeClr>
                  </a:gs>
                  <a:gs pos="100000">
                    <a:schemeClr val="accent2">
                      <a:tint val="86000"/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1800000"/>
                </a:lightRig>
              </a:scene3d>
              <a:sp3d prstMaterial="matte">
                <a:bevelT h="20000"/>
              </a:sp3d>
            </c:spPr>
            <c:extLst>
              <c:ext xmlns:c16="http://schemas.microsoft.com/office/drawing/2014/chart" uri="{C3380CC4-5D6E-409C-BE32-E72D297353CC}">
                <c16:uniqueId val="{00000002-D3D0-4F9C-B97E-E092717296A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tint val="58000"/>
                      <a:shade val="47500"/>
                      <a:satMod val="137000"/>
                    </a:schemeClr>
                  </a:gs>
                  <a:gs pos="55000">
                    <a:schemeClr val="accent2">
                      <a:tint val="58000"/>
                      <a:shade val="69000"/>
                      <a:satMod val="137000"/>
                    </a:schemeClr>
                  </a:gs>
                  <a:gs pos="100000">
                    <a:schemeClr val="accent2">
                      <a:tint val="58000"/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1800000"/>
                </a:lightRig>
              </a:scene3d>
              <a:sp3d prstMaterial="matte">
                <a:bevelT h="20000"/>
              </a:sp3d>
            </c:spPr>
            <c:extLst>
              <c:ext xmlns:c16="http://schemas.microsoft.com/office/drawing/2014/chart" uri="{C3380CC4-5D6E-409C-BE32-E72D297353CC}">
                <c16:uniqueId val="{00000001-D3D0-4F9C-B97E-E092717296AA}"/>
              </c:ext>
            </c:extLst>
          </c:dPt>
          <c:dLbls>
            <c:dLbl>
              <c:idx val="0"/>
              <c:layout>
                <c:manualLayout>
                  <c:x val="-0.13580246913580246"/>
                  <c:y val="-8.4330654618756051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76543209876543"/>
                      <c:h val="0.1099108836515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3D0-4F9C-B97E-E092717296AA}"/>
                </c:ext>
              </c:extLst>
            </c:dLbl>
            <c:dLbl>
              <c:idx val="1"/>
              <c:layout>
                <c:manualLayout>
                  <c:x val="0.13425925925925927"/>
                  <c:y val="3.01990391214824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lt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70913E-818B-48C3-A3E8-2FCF1BF126C8}" type="VALUE">
                      <a:rPr lang="en-US" smtClean="0"/>
                      <a:pPr>
                        <a:defRPr/>
                      </a:pPr>
                      <a:t>[VALUE]</a:t>
                    </a:fld>
                    <a:r>
                      <a:rPr lang="en-US" baseline="0" dirty="0"/>
                      <a:t>, </a:t>
                    </a:r>
                    <a:fld id="{35B9D29D-0387-4712-B531-6BB45D040171}" type="PERCENTAGE">
                      <a:rPr lang="en-US" baseline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93827160493827"/>
                      <c:h val="0.13187382119445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3D0-4F9C-B97E-E092717296AA}"/>
                </c:ext>
              </c:extLst>
            </c:dLbl>
            <c:dLbl>
              <c:idx val="2"/>
              <c:layout>
                <c:manualLayout>
                  <c:x val="-0.11419753086419759"/>
                  <c:y val="-8.236101578586160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D0-4F9C-B97E-E092717296AA}"/>
                </c:ext>
              </c:extLst>
            </c:dLbl>
            <c:dLbl>
              <c:idx val="3"/>
              <c:layout>
                <c:manualLayout>
                  <c:x val="9.7111888791678813E-2"/>
                  <c:y val="2.425996681780597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D0-4F9C-B97E-E092717296AA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Local</c:v>
                </c:pt>
                <c:pt idx="1">
                  <c:v>State</c:v>
                </c:pt>
                <c:pt idx="2">
                  <c:v>Federal</c:v>
                </c:pt>
                <c:pt idx="3">
                  <c:v>PSERS (Committed)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17904000</c:v>
                </c:pt>
                <c:pt idx="1">
                  <c:v>11774494</c:v>
                </c:pt>
                <c:pt idx="2">
                  <c:v>542500</c:v>
                </c:pt>
                <c:pt idx="3">
                  <c:v>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D0-4F9C-B97E-E092717296AA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4666569456595698E-2"/>
          <c:y val="0.15592323780392242"/>
          <c:w val="0.47446753183629825"/>
          <c:h val="0.844076762196077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Expenditures</c:v>
                </c:pt>
              </c:strCache>
            </c:strRef>
          </c:tx>
          <c:explosion val="13"/>
          <c:dPt>
            <c:idx val="0"/>
            <c:bubble3D val="0"/>
            <c:explosion val="1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D9E-4C40-83AC-B57C4BDEF70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D9E-4C40-83AC-B57C4BDEF70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D9E-4C40-83AC-B57C4BDEF708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D9E-4C40-83AC-B57C4BDEF708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ED9E-4C40-83AC-B57C4BDEF708}"/>
              </c:ext>
            </c:extLst>
          </c:dPt>
          <c:dLbls>
            <c:dLbl>
              <c:idx val="1"/>
              <c:layout>
                <c:manualLayout>
                  <c:x val="2.7867697093418877E-2"/>
                  <c:y val="1.666805376163943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9E-4C40-83AC-B57C4BDEF708}"/>
                </c:ext>
              </c:extLst>
            </c:dLbl>
            <c:dLbl>
              <c:idx val="2"/>
              <c:layout>
                <c:manualLayout>
                  <c:x val="7.8210362593564547E-3"/>
                  <c:y val="3.650062959700387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D9E-4C40-83AC-B57C4BDEF708}"/>
                </c:ext>
              </c:extLst>
            </c:dLbl>
            <c:dLbl>
              <c:idx val="3"/>
              <c:layout>
                <c:manualLayout>
                  <c:x val="-2.075435015067561E-4"/>
                  <c:y val="-3.917163408794904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9E-4C40-83AC-B57C4BDEF708}"/>
                </c:ext>
              </c:extLst>
            </c:dLbl>
            <c:dLbl>
              <c:idx val="4"/>
              <c:layout>
                <c:manualLayout>
                  <c:x val="0.11572257460872946"/>
                  <c:y val="8.0320905322661729E-2"/>
                </c:manualLayout>
              </c:layout>
              <c:tx>
                <c:rich>
                  <a:bodyPr/>
                  <a:lstStyle/>
                  <a:p>
                    <a:fld id="{E8374F8D-A6C1-4B89-BE61-84BC295ED7A2}" type="VALUE">
                      <a:rPr lang="en-US"/>
                      <a:pPr/>
                      <a:t>[VALUE]</a:t>
                    </a:fld>
                    <a:endParaRPr lang="en-US" baseline="0" dirty="0"/>
                  </a:p>
                  <a:p>
                    <a:fld id="{1508E551-DB03-4299-934C-4602BFD6D558}" type="PERCENTAGE">
                      <a:rPr lang="en-US" smtClean="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D9E-4C40-83AC-B57C4BDEF708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Salaries and Benefits</c:v>
                </c:pt>
                <c:pt idx="1">
                  <c:v>Debt Service</c:v>
                </c:pt>
                <c:pt idx="2">
                  <c:v>Professional &amp; Technical Services, Maintenance</c:v>
                </c:pt>
                <c:pt idx="3">
                  <c:v>Supplies (including Utilities &amp; Fuel)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"-"_);_(@_)</c:formatCode>
                <c:ptCount val="5"/>
                <c:pt idx="0">
                  <c:v>23094574</c:v>
                </c:pt>
                <c:pt idx="1">
                  <c:v>1988594</c:v>
                </c:pt>
                <c:pt idx="2">
                  <c:v>4329620</c:v>
                </c:pt>
                <c:pt idx="3">
                  <c:v>1913444</c:v>
                </c:pt>
                <c:pt idx="4">
                  <c:v>137291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9E-4C40-83AC-B57C4BDEF7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CFC3B5F-8D8A-4B41-B47E-752A476C0C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323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50F67-11AA-4148-94DE-AD069771A4C7}" type="datetimeFigureOut">
              <a:rPr lang="en-US" smtClean="0"/>
              <a:t>4/1/26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306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8" y="4473576"/>
            <a:ext cx="560832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6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829676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6E01F-DFC3-46C4-8E7C-85F057E10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81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28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09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23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75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09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47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88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6E01F-DFC3-46C4-8E7C-85F057E10C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37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chemeClr val="bg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>
                <a:solidFill>
                  <a:schemeClr val="tx1"/>
                </a:solidFill>
                <a:latin typeface="Ink Free" panose="03080402000500000000" pitchFamily="66" charset="0"/>
                <a:cs typeface="Italic Outline Art" panose="02010400000000000000" pitchFamily="2" charset="-78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3EC4E36-C58F-470C-BC01-E4B7BB26683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DCD7453-FB96-4174-8CEB-2EE1BE88D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099" y="73513"/>
            <a:ext cx="8229600" cy="1252728"/>
          </a:xfrm>
          <a:solidFill>
            <a:schemeClr val="bg1">
              <a:lumMod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185" y="1614455"/>
            <a:ext cx="8229600" cy="46256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1DA903C-C2CF-455C-A160-59DB9A11642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1F5D126-6D17-4A02-869D-E733DFC84A1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2887C1-4057-4602-9846-40003DB6E60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20413F4-82D0-48D0-92F1-0031F26311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6B25D50-4D99-414D-892E-A362118FF16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40F7B5-07AE-43C1-904B-0BC5A96679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chemeClr val="bg1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2"/>
          </a:solidFill>
          <a:effectLst/>
          <a:latin typeface="+mn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bg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941655B-B6A1-7D44-A7F2-5992C5C96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5381171"/>
            <a:ext cx="8902700" cy="1181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EE8EEE1-BDB7-DE01-D6BD-270FBCDC074D}"/>
              </a:ext>
            </a:extLst>
          </p:cNvPr>
          <p:cNvSpPr txBox="1"/>
          <p:nvPr/>
        </p:nvSpPr>
        <p:spPr>
          <a:xfrm>
            <a:off x="120650" y="1371600"/>
            <a:ext cx="8902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cap="all" dirty="0">
                <a:latin typeface="Cambria" panose="02040503050406030204" pitchFamily="18" charset="0"/>
                <a:cs typeface="Arial" pitchFamily="34" charset="0"/>
              </a:rPr>
              <a:t>Loyalsock Township </a:t>
            </a:r>
            <a:br>
              <a:rPr lang="en-US" sz="2800" cap="all" dirty="0">
                <a:latin typeface="Cambria" panose="02040503050406030204" pitchFamily="18" charset="0"/>
                <a:cs typeface="Arial" pitchFamily="34" charset="0"/>
              </a:rPr>
            </a:br>
            <a:r>
              <a:rPr lang="en-US" sz="2800" cap="all" dirty="0">
                <a:latin typeface="Cambria" panose="02040503050406030204" pitchFamily="18" charset="0"/>
                <a:cs typeface="Arial" pitchFamily="34" charset="0"/>
              </a:rPr>
              <a:t>School District</a:t>
            </a:r>
            <a:br>
              <a:rPr lang="en-US" sz="2800" cap="all" dirty="0">
                <a:latin typeface="Cambria" panose="02040503050406030204" pitchFamily="18" charset="0"/>
                <a:cs typeface="Arial" pitchFamily="34" charset="0"/>
              </a:rPr>
            </a:br>
            <a:br>
              <a:rPr lang="en-US" sz="2800" cap="all" dirty="0">
                <a:latin typeface="Cambria" panose="02040503050406030204" pitchFamily="18" charset="0"/>
                <a:cs typeface="Arial" pitchFamily="34" charset="0"/>
              </a:rPr>
            </a:br>
            <a:r>
              <a:rPr lang="en-US" sz="2800" cap="all" dirty="0">
                <a:latin typeface="Cambria" panose="02040503050406030204" pitchFamily="18" charset="0"/>
                <a:cs typeface="Arial" pitchFamily="34" charset="0"/>
              </a:rPr>
              <a:t>2026-2027 General Fund Budget</a:t>
            </a:r>
            <a:br>
              <a:rPr lang="en-US" sz="2800" cap="all" dirty="0">
                <a:latin typeface="Cambria" panose="02040503050406030204" pitchFamily="18" charset="0"/>
                <a:cs typeface="Arial" pitchFamily="34" charset="0"/>
              </a:rPr>
            </a:br>
            <a:br>
              <a:rPr lang="en-US" sz="2800" cap="all" dirty="0">
                <a:latin typeface="Cambria" panose="02040503050406030204" pitchFamily="18" charset="0"/>
                <a:cs typeface="Arial" pitchFamily="34" charset="0"/>
              </a:rPr>
            </a:br>
            <a:r>
              <a:rPr lang="en-US" sz="2800" cap="all" dirty="0">
                <a:latin typeface="Cambria" panose="02040503050406030204" pitchFamily="18" charset="0"/>
                <a:cs typeface="Arial" pitchFamily="34" charset="0"/>
              </a:rPr>
              <a:t>Executive Summary</a:t>
            </a:r>
            <a:endParaRPr lang="en-US" sz="2800" cap="all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4CC60-5AB4-9F8A-2497-673D055A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Expenditures</a:t>
            </a:r>
            <a:endParaRPr lang="en-US" dirty="0">
              <a:latin typeface="Cambria" panose="020405030504060302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F0250C2-DF92-955D-1700-8E8FE0EBAC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51058"/>
              </p:ext>
            </p:extLst>
          </p:nvPr>
        </p:nvGraphicFramePr>
        <p:xfrm>
          <a:off x="298450" y="1614488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5739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601DD-099E-F358-AD54-FB7782B5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Major Changes in Expenditures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AF8A0-B66A-1CD4-30BB-6E6D60CE6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85" y="1614455"/>
            <a:ext cx="8229600" cy="493874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Salary &amp; Benefit Increase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The district’s salary cost increased approximately $750,880. (Includes additional positions and LTEA contract currently in negotiations.)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The district’s benefits cost increased approximately $525,393.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The district’s health care costs increased 9.9%, which added roughly $373,000 in expenditures.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Cyber/Charter School Increase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The district’s tuition payments to cyber/charter schools have increased from $1,000,000 to $1,200,000 from the previous year.  (total students 86)</a:t>
            </a:r>
          </a:p>
          <a:p>
            <a:r>
              <a:rPr lang="en-US" dirty="0">
                <a:latin typeface="Cambria" panose="02040503050406030204" pitchFamily="18" charset="0"/>
              </a:rPr>
              <a:t>Curriculum Increase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Middle School Science Curriculum (Twigg Science)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Schick Reading Curriculum (CKLA)</a:t>
            </a:r>
          </a:p>
        </p:txBody>
      </p:sp>
    </p:spTree>
    <p:extLst>
      <p:ext uri="{BB962C8B-B14F-4D97-AF65-F5344CB8AC3E}">
        <p14:creationId xmlns:p14="http://schemas.microsoft.com/office/powerpoint/2010/main" val="562070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B989E-C63B-84AC-C422-7DF11849B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Personnel Items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5DEDD-82F0-E1A5-5042-020BA3A2A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District 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New Public Relations Director 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Hired an additional Technology Specialist (Help Desk) to support retirement of the Director of Technology</a:t>
            </a:r>
            <a:endParaRPr lang="en-US" dirty="0">
              <a:latin typeface="Cambria" panose="02040503050406030204" pitchFamily="18" charset="0"/>
            </a:endParaRPr>
          </a:p>
          <a:p>
            <a:pPr marL="118872" indent="0">
              <a:lnSpc>
                <a:spcPct val="120000"/>
              </a:lnSpc>
              <a:buNone/>
            </a:pPr>
            <a:endParaRPr lang="en-US" dirty="0">
              <a:latin typeface="Cambria" panose="02040503050406030204" pitchFamily="18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Elementary/Secondary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Professional Staff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New Middle School STEM Teacher (Funded through the Ready to Learn Block Grant)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Support Staff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New Secondary Intervention Specialist (Funded through the Ready to Learn Block Grant)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endParaRPr lang="en-US" dirty="0">
              <a:latin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5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5DFEB-9A4E-4610-BCCF-36940145F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Increases or (Decreases) by</a:t>
            </a:r>
            <a:br>
              <a:rPr lang="en-US" sz="4800" dirty="0">
                <a:latin typeface="Cambria" panose="02040503050406030204" pitchFamily="18" charset="0"/>
                <a:cs typeface="Arial" pitchFamily="34" charset="0"/>
              </a:rPr>
            </a:br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Functional Area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ABAB6-8675-41AF-A6AA-1D8C6CC3F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85" y="1614455"/>
            <a:ext cx="8229600" cy="5014945"/>
          </a:xfrm>
        </p:spPr>
        <p:txBody>
          <a:bodyPr vert="horz" lIns="54864" tIns="91440" rIns="91440" bIns="45720" rtlCol="0" anchor="t">
            <a:normAutofit fontScale="85000" lnSpcReduction="10000"/>
          </a:bodyPr>
          <a:lstStyle/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Regular Instruction Programs = 10.38%: (Due to new curriculum initiatives)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 err="1">
                <a:latin typeface="Cambria" panose="02040503050406030204" pitchFamily="18" charset="0"/>
                <a:cs typeface="Arial"/>
              </a:rPr>
              <a:t>LycoCTC</a:t>
            </a:r>
            <a:r>
              <a:rPr lang="en-US" dirty="0">
                <a:latin typeface="Cambria" panose="02040503050406030204" pitchFamily="18" charset="0"/>
                <a:cs typeface="Arial"/>
              </a:rPr>
              <a:t> = 19.24% (Includes the annual proposed debt service payment for building project and significant increase in enrollment)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Alternative Education = 13.68% (Increase is due to tuition cost increases at AEDY programs)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Instructional Staff Development= 7.92% (Due to anticipated LTEA Contract negotiations)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endParaRPr lang="en-US" dirty="0">
              <a:latin typeface="Cambria" panose="020405030504060302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148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1F468-ECAE-904A-8BB7-3DCC175CF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latin typeface="Cambria" panose="02040503050406030204" pitchFamily="18" charset="0"/>
                <a:cs typeface="Arial" pitchFamily="34" charset="0"/>
              </a:rPr>
              <a:t>Increases or (Decreases) by</a:t>
            </a:r>
            <a:br>
              <a:rPr lang="en-US" sz="4400" dirty="0">
                <a:latin typeface="Cambria" panose="02040503050406030204" pitchFamily="18" charset="0"/>
                <a:cs typeface="Arial" pitchFamily="34" charset="0"/>
              </a:rPr>
            </a:br>
            <a:r>
              <a:rPr lang="en-US" sz="4400" dirty="0">
                <a:latin typeface="Cambria" panose="02040503050406030204" pitchFamily="18" charset="0"/>
                <a:cs typeface="Arial" pitchFamily="34" charset="0"/>
              </a:rPr>
              <a:t>Functional Area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970B3-AF0A-1E41-74AC-A1F61965D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85" y="1614455"/>
            <a:ext cx="8229600" cy="5472145"/>
          </a:xfrm>
        </p:spPr>
        <p:txBody>
          <a:bodyPr>
            <a:normAutofit fontScale="70000" lnSpcReduction="20000"/>
          </a:bodyPr>
          <a:lstStyle/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Tax Assessment &amp; Collections= 23.33% (Due to new earned income tax collection services; however, collections have increased and are more timely)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Office of Superintendent= (33.86%) (Decrease is due to the abolishing of the assistant superintendent position and the hiring of a new superintendent)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Security Services= 4.13% (Due to the hiring of an intervention specialist for the High School using Ready to Learn Block Grant)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Transportation= 11.53% (Due to anticipated fuel price increases)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Debt Service= (26.59%) (Due to paying off one of three bond issuances)</a:t>
            </a: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endParaRPr lang="en-US" sz="1400" dirty="0">
              <a:latin typeface="Cambria" panose="02040503050406030204" pitchFamily="18" charset="0"/>
              <a:cs typeface="Arial" pitchFamily="34" charset="0"/>
            </a:endParaRPr>
          </a:p>
          <a:p>
            <a:pPr marL="438785">
              <a:lnSpc>
                <a:spcPct val="120000"/>
              </a:lnSpc>
              <a:spcAft>
                <a:spcPts val="1200"/>
              </a:spcAft>
            </a:pPr>
            <a:endParaRPr lang="en-US" dirty="0">
              <a:latin typeface="Cambria" panose="02040503050406030204" pitchFamily="18" charset="0"/>
              <a:cs typeface="Arial"/>
            </a:endParaRP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14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9A928-8719-4726-671E-876C86A5E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Fund Balance Discussion/Scenarios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17E45-4F45-9BF8-7E9D-75C0959E9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200" dirty="0">
                <a:latin typeface="Cambria" panose="02040503050406030204" pitchFamily="18" charset="0"/>
                <a:cs typeface="Arial" pitchFamily="34" charset="0"/>
              </a:rPr>
              <a:t>Budget Deficit 2026-2027 with PSERS offset ($400,000): $842,529.05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1900" dirty="0">
                <a:latin typeface="Cambria" panose="02040503050406030204" pitchFamily="18" charset="0"/>
                <a:cs typeface="Arial" pitchFamily="34" charset="0"/>
              </a:rPr>
              <a:t>This includes a projected .65 mill tax increase.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900" dirty="0">
                <a:latin typeface="Cambria" panose="02040503050406030204" pitchFamily="18" charset="0"/>
                <a:cs typeface="Arial" pitchFamily="34" charset="0"/>
              </a:rPr>
              <a:t>1st proposed tax increase in 3 years.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900" dirty="0">
                <a:latin typeface="Cambria" panose="02040503050406030204" pitchFamily="18" charset="0"/>
                <a:cs typeface="Arial" pitchFamily="34" charset="0"/>
              </a:rPr>
              <a:t>Loyalsock would still have the lowest millage rate in Lycoming County. 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200" dirty="0">
                <a:latin typeface="Cambria" panose="02040503050406030204" pitchFamily="18" charset="0"/>
                <a:cs typeface="Arial" pitchFamily="34" charset="0"/>
              </a:rPr>
              <a:t>Current Unassigned Fund Balance: $3,906,453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200" dirty="0">
                <a:latin typeface="Cambria" panose="02040503050406030204" pitchFamily="18" charset="0"/>
                <a:cs typeface="Arial" pitchFamily="34" charset="0"/>
              </a:rPr>
              <a:t>Budget Discussions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latin typeface="Cambria" panose="02040503050406030204" pitchFamily="18" charset="0"/>
                <a:cs typeface="Arial" pitchFamily="34" charset="0"/>
              </a:rPr>
              <a:t>Budget Deficit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latin typeface="Cambria" panose="02040503050406030204" pitchFamily="18" charset="0"/>
                <a:cs typeface="Arial" pitchFamily="34" charset="0"/>
              </a:rPr>
              <a:t>Lycoming County Tax Reassessment </a:t>
            </a: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071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DCA92-2B18-BCAC-67B5-DDA5F2418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Board Summary Year over Year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54F2014-F890-B2DD-FC62-0C8765696C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747772"/>
            <a:ext cx="8617687" cy="268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9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8448-A4EE-DEF8-5B9B-6DF76979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pic>
        <p:nvPicPr>
          <p:cNvPr id="7" name="Content Placeholder 6" descr="Question mark with solid fill">
            <a:extLst>
              <a:ext uri="{FF2B5EF4-FFF2-40B4-BE49-F238E27FC236}">
                <a16:creationId xmlns:a16="http://schemas.microsoft.com/office/drawing/2014/main" id="{F9263A46-26AC-83D0-8161-4BCA7B02BA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124200" y="2362200"/>
            <a:ext cx="2625725" cy="2625725"/>
          </a:xfrm>
        </p:spPr>
      </p:pic>
    </p:spTree>
    <p:extLst>
      <p:ext uri="{BB962C8B-B14F-4D97-AF65-F5344CB8AC3E}">
        <p14:creationId xmlns:p14="http://schemas.microsoft.com/office/powerpoint/2010/main" val="419500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VISION</a:t>
            </a:r>
            <a:endParaRPr lang="en-US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E48FFD-750F-B146-B472-E763678A2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248" y="1600200"/>
            <a:ext cx="8029301" cy="4625609"/>
          </a:xfrm>
        </p:spPr>
        <p:txBody>
          <a:bodyPr/>
          <a:lstStyle/>
          <a:p>
            <a:pPr marL="118872" indent="0" algn="ctr">
              <a:buNone/>
            </a:pPr>
            <a:endParaRPr lang="en-US" i="1" cap="all" dirty="0">
              <a:solidFill>
                <a:srgbClr val="FFFFFF"/>
              </a:solidFill>
              <a:latin typeface="Poppins" panose="00000500000000000000" pitchFamily="2" charset="0"/>
            </a:endParaRPr>
          </a:p>
          <a:p>
            <a:pPr marL="118872" indent="0" algn="ctr">
              <a:buNone/>
            </a:pPr>
            <a:endParaRPr lang="en-US" i="1" cap="all" dirty="0">
              <a:solidFill>
                <a:srgbClr val="FFFFFF"/>
              </a:solidFill>
              <a:latin typeface="Poppins" panose="00000500000000000000" pitchFamily="2" charset="0"/>
            </a:endParaRPr>
          </a:p>
          <a:p>
            <a:pPr marL="118872" indent="0">
              <a:buNone/>
            </a:pPr>
            <a:r>
              <a:rPr lang="en-US" i="1" dirty="0">
                <a:solidFill>
                  <a:srgbClr val="FFFFFF"/>
                </a:solidFill>
                <a:latin typeface="Cambria" panose="02040503050406030204" pitchFamily="18" charset="0"/>
              </a:rPr>
              <a:t>The</a:t>
            </a:r>
            <a:r>
              <a:rPr lang="en-US" dirty="0">
                <a:solidFill>
                  <a:srgbClr val="FFFFFF"/>
                </a:solidFill>
                <a:latin typeface="Cambria" panose="02040503050406030204" pitchFamily="18" charset="0"/>
              </a:rPr>
              <a:t> </a:t>
            </a:r>
            <a:r>
              <a:rPr lang="en-US" i="1" dirty="0">
                <a:solidFill>
                  <a:srgbClr val="FFFFFF"/>
                </a:solidFill>
                <a:latin typeface="Cambria" panose="02040503050406030204" pitchFamily="18" charset="0"/>
              </a:rPr>
              <a:t>Loyalsock Township School District prepares students for future challenges, engages students in holistic learning, and inspires students to reach their full potential.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731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EED1F-DF82-8A4A-BBCC-61BFE2AEC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98" y="73513"/>
            <a:ext cx="8486501" cy="1252728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latin typeface="Cambria" panose="02040503050406030204" pitchFamily="18" charset="0"/>
                <a:cs typeface="Arial" panose="020B0604020202020204" pitchFamily="34" charset="0"/>
              </a:rPr>
              <a:t>Educational Plan for the Future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691037-0F49-EF46-A9C0-4A8932E3A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48145"/>
          </a:xfrm>
        </p:spPr>
        <p:txBody>
          <a:bodyPr>
            <a:normAutofit/>
          </a:bodyPr>
          <a:lstStyle/>
          <a:p>
            <a:r>
              <a:rPr lang="en-US" dirty="0"/>
              <a:t>Innovative Learning Opportunities</a:t>
            </a:r>
          </a:p>
          <a:p>
            <a:pPr lvl="1"/>
            <a:r>
              <a:rPr lang="en-US" dirty="0"/>
              <a:t>Avalon Virtual Academy</a:t>
            </a:r>
          </a:p>
          <a:p>
            <a:pPr lvl="1"/>
            <a:r>
              <a:rPr lang="en-US" dirty="0"/>
              <a:t>Lycoming CTC Program Growth</a:t>
            </a:r>
          </a:p>
          <a:p>
            <a:pPr lvl="1"/>
            <a:r>
              <a:rPr lang="en-US" dirty="0"/>
              <a:t>STEM education</a:t>
            </a:r>
          </a:p>
          <a:p>
            <a:pPr lvl="1"/>
            <a:r>
              <a:rPr lang="en-US" dirty="0"/>
              <a:t>Schoolwide Program Planning</a:t>
            </a:r>
          </a:p>
        </p:txBody>
      </p:sp>
    </p:spTree>
    <p:extLst>
      <p:ext uri="{BB962C8B-B14F-4D97-AF65-F5344CB8AC3E}">
        <p14:creationId xmlns:p14="http://schemas.microsoft.com/office/powerpoint/2010/main" val="3178952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9D4B-DF5E-470D-C3B5-A9F35DDCF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7A664-143E-C598-7A0F-E64E87B0F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649" y="1676400"/>
            <a:ext cx="7896500" cy="4625609"/>
          </a:xfrm>
        </p:spPr>
        <p:txBody>
          <a:bodyPr/>
          <a:lstStyle/>
          <a:p>
            <a:endParaRPr lang="en-US" i="1" dirty="0"/>
          </a:p>
          <a:p>
            <a:pPr marL="118872" indent="0">
              <a:buNone/>
            </a:pPr>
            <a:endParaRPr lang="en-US" i="1" dirty="0"/>
          </a:p>
          <a:p>
            <a:pPr marL="118872" indent="0">
              <a:buNone/>
            </a:pPr>
            <a:r>
              <a:rPr lang="en-US" i="1" dirty="0"/>
              <a:t>The Loyalsock Township School District fosters college, career, workplace, and global community readiness through quality and innovative educational opportunities for everyone.</a:t>
            </a:r>
          </a:p>
        </p:txBody>
      </p:sp>
    </p:spTree>
    <p:extLst>
      <p:ext uri="{BB962C8B-B14F-4D97-AF65-F5344CB8AC3E}">
        <p14:creationId xmlns:p14="http://schemas.microsoft.com/office/powerpoint/2010/main" val="67715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E7EC-6186-96CC-1A98-138186A1F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Cambria" panose="02040503050406030204" pitchFamily="18" charset="0"/>
                <a:cs typeface="Arial" panose="020B0604020202020204" pitchFamily="34" charset="0"/>
              </a:rPr>
              <a:t>Budget Commitments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DDDB8-208A-93A3-4068-C36D1B909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84" y="1614455"/>
            <a:ext cx="8617215" cy="5170032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>
                <a:latin typeface="Cambria" panose="02040503050406030204" pitchFamily="18" charset="0"/>
              </a:rPr>
              <a:t>Maintains</a:t>
            </a:r>
            <a:endParaRPr lang="en-US" dirty="0">
              <a:latin typeface="Cambria" panose="02040503050406030204" pitchFamily="18" charset="0"/>
            </a:endParaRPr>
          </a:p>
          <a:p>
            <a:pPr lvl="1"/>
            <a:r>
              <a:rPr lang="en-US" dirty="0">
                <a:latin typeface="Cambria" panose="02040503050406030204" pitchFamily="18" charset="0"/>
              </a:rPr>
              <a:t>Strong core academic programs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Consistent, high-quality instruction across all grade levels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Responsible stewardship of district resources </a:t>
            </a:r>
            <a:br>
              <a:rPr lang="en-US" dirty="0">
                <a:latin typeface="Cambria" panose="02040503050406030204" pitchFamily="18" charset="0"/>
              </a:rPr>
            </a:br>
            <a:endParaRPr lang="en-US" dirty="0">
              <a:latin typeface="Cambria" panose="020405030504060302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</a:rPr>
              <a:t>Sustains</a:t>
            </a:r>
            <a:endParaRPr lang="en-US" dirty="0">
              <a:latin typeface="Cambria" panose="02040503050406030204" pitchFamily="18" charset="0"/>
            </a:endParaRPr>
          </a:p>
          <a:p>
            <a:pPr lvl="1"/>
            <a:r>
              <a:rPr lang="en-US" dirty="0">
                <a:latin typeface="Cambria" panose="02040503050406030204" pitchFamily="18" charset="0"/>
              </a:rPr>
              <a:t>Long-term financial stability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Effective partnerships and student opportunities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Support systems that meet diverse student needs </a:t>
            </a:r>
            <a:br>
              <a:rPr lang="en-US" dirty="0">
                <a:latin typeface="Cambria" panose="02040503050406030204" pitchFamily="18" charset="0"/>
              </a:rPr>
            </a:br>
            <a:endParaRPr lang="en-US" dirty="0">
              <a:latin typeface="Cambria" panose="020405030504060302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</a:rPr>
              <a:t>Strives</a:t>
            </a:r>
            <a:endParaRPr lang="en-US" dirty="0">
              <a:latin typeface="Cambria" panose="02040503050406030204" pitchFamily="18" charset="0"/>
            </a:endParaRPr>
          </a:p>
          <a:p>
            <a:pPr lvl="1"/>
            <a:r>
              <a:rPr lang="en-US" dirty="0">
                <a:latin typeface="Cambria" panose="02040503050406030204" pitchFamily="18" charset="0"/>
              </a:rPr>
              <a:t>Continuous improvement in teaching and learning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Innovation in curriculum, technology, and delivery models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Remove barriers and increase access for all students </a:t>
            </a:r>
            <a:br>
              <a:rPr lang="en-US" dirty="0">
                <a:latin typeface="Cambria" panose="02040503050406030204" pitchFamily="18" charset="0"/>
              </a:rPr>
            </a:br>
            <a:endParaRPr lang="en-US" dirty="0">
              <a:latin typeface="Cambria" panose="020405030504060302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</a:rPr>
              <a:t>Drives</a:t>
            </a:r>
            <a:endParaRPr lang="en-US" dirty="0">
              <a:latin typeface="Cambria" panose="02040503050406030204" pitchFamily="18" charset="0"/>
            </a:endParaRPr>
          </a:p>
          <a:p>
            <a:pPr lvl="1"/>
            <a:r>
              <a:rPr lang="en-US" dirty="0">
                <a:latin typeface="Cambria" panose="02040503050406030204" pitchFamily="18" charset="0"/>
              </a:rPr>
              <a:t>Student achievement and post-secondary readiness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Data-informed decision making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Strategic investments aligned to district goals</a:t>
            </a: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151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285A-55BA-3942-A783-FFC2A4379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Cambria" panose="02040503050406030204" pitchFamily="18" charset="0"/>
                <a:cs typeface="Arial" panose="020B0604020202020204" pitchFamily="34" charset="0"/>
              </a:rPr>
              <a:t>2026-2027 Budget Timeline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5021D-C9C0-D047-A57D-C6D376237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14455"/>
            <a:ext cx="8762999" cy="4625609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December 3, 2025- Act 1 Resolution passed</a:t>
            </a:r>
          </a:p>
          <a:p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February 13, 2026- Individual teacher budget packets due</a:t>
            </a:r>
          </a:p>
          <a:p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February 28, 2026- Building-level budgets due</a:t>
            </a:r>
          </a:p>
          <a:p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March 6, 2026- Department budgets due</a:t>
            </a:r>
          </a:p>
          <a:p>
            <a:r>
              <a:rPr lang="en-US" b="1" dirty="0">
                <a:solidFill>
                  <a:srgbClr val="FFFF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April 1, 2026- Tentative budget presentation and approval</a:t>
            </a:r>
          </a:p>
          <a:p>
            <a:r>
              <a:rPr lang="en-US" b="1" dirty="0">
                <a:solidFill>
                  <a:srgbClr val="FFFF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May 6, 2026- Proposed final budget approval</a:t>
            </a:r>
          </a:p>
          <a:p>
            <a:r>
              <a:rPr lang="en-US" b="1" dirty="0">
                <a:solidFill>
                  <a:srgbClr val="FFFF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June 10, 2026- Final budget adoption</a:t>
            </a: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712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8BD01-8DD0-FD7E-40B9-C6920410C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Key Factors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0A52F-1F68-CBB5-F14D-74A0FF0FA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14455"/>
            <a:ext cx="8762999" cy="4625609"/>
          </a:xfrm>
        </p:spPr>
        <p:txBody>
          <a:bodyPr vert="horz" lIns="54864" tIns="91440" rIns="91440" bIns="45720" rtlCol="0" anchor="t">
            <a:normAutofit fontScale="92500" lnSpcReduction="20000"/>
          </a:bodyPr>
          <a:lstStyle/>
          <a:p>
            <a:pPr marL="438785">
              <a:lnSpc>
                <a:spcPct val="120000"/>
              </a:lnSpc>
              <a:spcAft>
                <a:spcPts val="18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Total Budgeted Expenditures  =  $31,463,523</a:t>
            </a:r>
            <a:endParaRPr lang="en-US" dirty="0">
              <a:latin typeface="Cambria" panose="02040503050406030204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Percentage Increase from 2025-2026= 4.67%</a:t>
            </a:r>
          </a:p>
          <a:p>
            <a:pPr>
              <a:lnSpc>
                <a:spcPct val="120000"/>
              </a:lnSpc>
              <a:spcAft>
                <a:spcPts val="18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Total Budgeted Revenues = $30,620,994</a:t>
            </a:r>
          </a:p>
          <a:p>
            <a:pPr marL="438785">
              <a:lnSpc>
                <a:spcPct val="120000"/>
              </a:lnSpc>
              <a:spcAft>
                <a:spcPts val="1800"/>
              </a:spcAft>
            </a:pPr>
            <a:r>
              <a:rPr lang="en-US" dirty="0">
                <a:latin typeface="Cambria" panose="02040503050406030204" pitchFamily="18" charset="0"/>
                <a:cs typeface="Arial"/>
              </a:rPr>
              <a:t>Deficit = $842,529 (</a:t>
            </a:r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cs typeface="Arial"/>
              </a:rPr>
              <a:t>Fund Balance used with a $400k transfer from retirement reserve</a:t>
            </a:r>
            <a:r>
              <a:rPr lang="en-US" dirty="0">
                <a:latin typeface="Cambria" panose="02040503050406030204" pitchFamily="18" charset="0"/>
                <a:cs typeface="Arial"/>
              </a:rPr>
              <a:t>)</a:t>
            </a:r>
          </a:p>
          <a:p>
            <a:pPr>
              <a:lnSpc>
                <a:spcPct val="120000"/>
              </a:lnSpc>
              <a:spcAft>
                <a:spcPts val="1800"/>
              </a:spcAft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Budget includes a .65 Mill Real Estate Tax Increase (</a:t>
            </a:r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cs typeface="Arial" pitchFamily="34" charset="0"/>
              </a:rPr>
              <a:t>$480,000</a:t>
            </a: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)</a:t>
            </a: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58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B6D06-5DED-7AD3-3B80-439E9612C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Revenues</a:t>
            </a:r>
            <a:endParaRPr lang="en-US" dirty="0">
              <a:latin typeface="Cambria" panose="020405030504060302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0D760E2-E51C-F4A3-D918-A78A27F14E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464719"/>
              </p:ext>
            </p:extLst>
          </p:nvPr>
        </p:nvGraphicFramePr>
        <p:xfrm>
          <a:off x="298450" y="1614488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5529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345AA-6B34-E242-D7D8-1398673E6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Major Changes in Revenues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94F20-CA90-007D-021E-3B53A8D7A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Local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Increase in Real Estate Taxes (.65 mills) of $480,000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Home assessed at  $100,000 would equate to an increase of $65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Increase in Earned Income Taxes of $50,000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Decrease of $125,000 in Interest Earnings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State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Increase in Ready to Learn Block Grant of $500,000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Increase in Pupil Transportation Subsidy of $40,000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Cyber/Charter School Reimbursement of $60,000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Increase in Retirement Reimbursement of $40,000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Federal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Cambria" panose="02040503050406030204" pitchFamily="18" charset="0"/>
                <a:cs typeface="Arial" pitchFamily="34" charset="0"/>
              </a:rPr>
              <a:t>Little to no change in allocations</a:t>
            </a: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46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17">
      <a:dk1>
        <a:sysClr val="windowText" lastClr="000000"/>
      </a:dk1>
      <a:lt1>
        <a:sysClr val="window" lastClr="FFFFFF"/>
      </a:lt1>
      <a:dk2>
        <a:srgbClr val="800000"/>
      </a:dk2>
      <a:lt2>
        <a:srgbClr val="F8F8F8"/>
      </a:lt2>
      <a:accent1>
        <a:srgbClr val="600000"/>
      </a:accent1>
      <a:accent2>
        <a:srgbClr val="600000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0070C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15645</TotalTime>
  <Words>802</Words>
  <Application>Microsoft Macintosh PowerPoint</Application>
  <PresentationFormat>On-screen Show (4:3)</PresentationFormat>
  <Paragraphs>117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</vt:lpstr>
      <vt:lpstr>Ink Free</vt:lpstr>
      <vt:lpstr>Poppins</vt:lpstr>
      <vt:lpstr>Wingdings</vt:lpstr>
      <vt:lpstr>Wingdings 2</vt:lpstr>
      <vt:lpstr>Wingdings 3</vt:lpstr>
      <vt:lpstr>Module</vt:lpstr>
      <vt:lpstr>PowerPoint Presentation</vt:lpstr>
      <vt:lpstr>VISION</vt:lpstr>
      <vt:lpstr>Educational Plan for the Future</vt:lpstr>
      <vt:lpstr>MISSION</vt:lpstr>
      <vt:lpstr>Budget Commitments</vt:lpstr>
      <vt:lpstr>2026-2027 Budget Timeline</vt:lpstr>
      <vt:lpstr>Key Factors</vt:lpstr>
      <vt:lpstr>Revenues</vt:lpstr>
      <vt:lpstr>Major Changes in Revenues</vt:lpstr>
      <vt:lpstr>Expenditures</vt:lpstr>
      <vt:lpstr>Major Changes in Expenditures</vt:lpstr>
      <vt:lpstr>Personnel Items</vt:lpstr>
      <vt:lpstr>Increases or (Decreases) by Functional Area</vt:lpstr>
      <vt:lpstr>Increases or (Decreases) by Functional Area</vt:lpstr>
      <vt:lpstr>Fund Balance Discussion/Scenarios</vt:lpstr>
      <vt:lpstr>Board Summary Year over Year</vt:lpstr>
      <vt:lpstr>Questions?</vt:lpstr>
    </vt:vector>
  </TitlesOfParts>
  <Company>LTSD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Eighth Grade Parent Night</dc:title>
  <dc:creator>LTSD</dc:creator>
  <cp:lastModifiedBy>VanFleet Justin</cp:lastModifiedBy>
  <cp:revision>717</cp:revision>
  <cp:lastPrinted>2026-04-01T19:37:06Z</cp:lastPrinted>
  <dcterms:created xsi:type="dcterms:W3CDTF">2008-05-21T13:51:32Z</dcterms:created>
  <dcterms:modified xsi:type="dcterms:W3CDTF">2026-04-02T01:44:14Z</dcterms:modified>
</cp:coreProperties>
</file>